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7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7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>
      <p:cViewPr varScale="1">
        <p:scale>
          <a:sx n="106" d="100"/>
          <a:sy n="106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fdfdfdf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E8AC3-3C84-48C1-8BC5-B1509F87BA4A}" type="datetimeFigureOut">
              <a:rPr lang="cs-CZ" smtClean="0"/>
              <a:pPr/>
              <a:t>24.6.2013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20078-7B68-470B-8DEB-867212C4CD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61800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fdfdfdf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FA2BA5-13F9-4ADA-AB32-0B0AD828D9D7}" type="datetimeFigureOut">
              <a:rPr lang="cs-CZ" smtClean="0"/>
              <a:pPr/>
              <a:t>24.6.2013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BA3D6-7526-43C0-BDEB-26D09E6A90D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4758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fdfdfdf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1BA3D6-7526-43C0-BDEB-26D09E6A90D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fdfdfdf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1BA3D6-7526-43C0-BDEB-26D09E6A90D0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fdfdfdf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1BA3D6-7526-43C0-BDEB-26D09E6A90D0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fdfdfdf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1BA3D6-7526-43C0-BDEB-26D09E6A90D0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fdfdfdf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1BA3D6-7526-43C0-BDEB-26D09E6A90D0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fdfdfdf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1BA3D6-7526-43C0-BDEB-26D09E6A90D0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 smtClean="0"/>
              <a:t>fdfdfdf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1BA3D6-7526-43C0-BDEB-26D09E6A90D0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1BA3D6-7526-43C0-BDEB-26D09E6A90D0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fdfdfdf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24.6.2013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24.6.2013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24.6.2013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7099D-0C6A-4764-ADF3-08DDCDDCCA55}" type="datetimeFigureOut">
              <a:rPr lang="cs-CZ" smtClean="0"/>
              <a:pPr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7099D-0C6A-4764-ADF3-08DDCDDCCA55}" type="datetimeFigureOut">
              <a:rPr lang="cs-CZ" smtClean="0"/>
              <a:pPr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8D6F7-4CF9-4194-9DDC-BE44DDEC036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5301208"/>
            <a:ext cx="5407025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110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072516"/>
              </p:ext>
            </p:extLst>
          </p:nvPr>
        </p:nvGraphicFramePr>
        <p:xfrm>
          <a:off x="755650" y="981075"/>
          <a:ext cx="7632700" cy="3714750"/>
        </p:xfrm>
        <a:graphic>
          <a:graphicData uri="http://schemas.openxmlformats.org/drawingml/2006/table">
            <a:tbl>
              <a:tblPr/>
              <a:tblGrid>
                <a:gridCol w="1944688"/>
                <a:gridCol w="5688012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Škola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Základní škola Zlín, Nová cesta 268, příspěvková organizace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Vzdělávací oblast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Člověk a příroda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Vzdělávací obor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Fyzika 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Tematický okruh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Světelné jevy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Téma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Zobrazení předmětů čočkami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Název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VY_32_INOVACE_19_23_zobrazeni_cockami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Určení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7. ročník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Autor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Mgr. Tomáš </a:t>
                      </a:r>
                      <a:r>
                        <a:rPr kumimoji="0" 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Bobál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Vytvořeno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Červen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F1F5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Anotace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Určeno pro výuku a domácí přípravu žáků. Žák 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E3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504056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fontAlgn="base">
              <a:spcAft>
                <a:spcPct val="0"/>
              </a:spcAft>
            </a:pPr>
            <a:r>
              <a:rPr lang="cs-CZ" sz="3600" b="1" dirty="0" smtClean="0">
                <a:solidFill>
                  <a:schemeClr val="bg1"/>
                </a:solidFill>
                <a:latin typeface="Calibri" pitchFamily="34" charset="0"/>
              </a:rPr>
              <a:t>Zobrazení předmětů čočkami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980728"/>
            <a:ext cx="8640960" cy="156966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Jak se mění vlastnosti obrazu se změnou vzdálenosti předmětu od spojky?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Pro správné zobrazení budeme používat paprsky význačných směrů: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099211" y="4781154"/>
            <a:ext cx="468052" cy="46166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6">
                    <a:lumMod val="75000"/>
                  </a:schemeClr>
                </a:solidFill>
              </a:rPr>
              <a:t>S</a:t>
            </a:r>
            <a:endParaRPr lang="cs-CZ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9" name="Přímá spojovací čára 10"/>
          <p:cNvCxnSpPr/>
          <p:nvPr/>
        </p:nvCxnSpPr>
        <p:spPr>
          <a:xfrm>
            <a:off x="274494" y="4851158"/>
            <a:ext cx="4117486" cy="16813"/>
          </a:xfrm>
          <a:prstGeom prst="line">
            <a:avLst/>
          </a:prstGeom>
          <a:ln w="28575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7"/>
          <p:cNvCxnSpPr/>
          <p:nvPr/>
        </p:nvCxnSpPr>
        <p:spPr>
          <a:xfrm>
            <a:off x="3157173" y="4716143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1489883" y="4955032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F</a:t>
            </a:r>
            <a:endParaRPr lang="cs-CZ" sz="2400" b="1" dirty="0">
              <a:solidFill>
                <a:srgbClr val="C00000"/>
              </a:solidFill>
            </a:endParaRPr>
          </a:p>
        </p:txBody>
      </p:sp>
      <p:cxnSp>
        <p:nvCxnSpPr>
          <p:cNvPr id="17" name="Přímá spojovací čára 31"/>
          <p:cNvCxnSpPr/>
          <p:nvPr/>
        </p:nvCxnSpPr>
        <p:spPr>
          <a:xfrm>
            <a:off x="2411088" y="5204431"/>
            <a:ext cx="2088904" cy="14969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Přímá spojovací čára 35"/>
          <p:cNvCxnSpPr/>
          <p:nvPr/>
        </p:nvCxnSpPr>
        <p:spPr>
          <a:xfrm>
            <a:off x="2410925" y="4150423"/>
            <a:ext cx="1718356" cy="1609219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40"/>
          <p:cNvCxnSpPr/>
          <p:nvPr/>
        </p:nvCxnSpPr>
        <p:spPr>
          <a:xfrm>
            <a:off x="289882" y="4149080"/>
            <a:ext cx="4210110" cy="1368152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4113348" y="4779513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</a:t>
            </a:r>
            <a:endParaRPr lang="cs-CZ" sz="2400" b="1" dirty="0"/>
          </a:p>
        </p:txBody>
      </p:sp>
      <p:cxnSp>
        <p:nvCxnSpPr>
          <p:cNvPr id="23" name="Přímá spojovací čára 57"/>
          <p:cNvCxnSpPr/>
          <p:nvPr/>
        </p:nvCxnSpPr>
        <p:spPr>
          <a:xfrm>
            <a:off x="274494" y="4149080"/>
            <a:ext cx="215537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40"/>
          <p:cNvCxnSpPr/>
          <p:nvPr/>
        </p:nvCxnSpPr>
        <p:spPr>
          <a:xfrm flipV="1">
            <a:off x="2429870" y="3429000"/>
            <a:ext cx="0" cy="2844316"/>
          </a:xfrm>
          <a:prstGeom prst="line">
            <a:avLst/>
          </a:prstGeom>
          <a:ln>
            <a:headEnd type="arrow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3036077" y="4317848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F´</a:t>
            </a:r>
            <a:endParaRPr lang="cs-CZ" sz="2400" b="1" dirty="0">
              <a:solidFill>
                <a:srgbClr val="C00000"/>
              </a:solidFill>
            </a:endParaRPr>
          </a:p>
        </p:txBody>
      </p:sp>
      <p:cxnSp>
        <p:nvCxnSpPr>
          <p:cNvPr id="29" name="Přímá spojovací čára 17"/>
          <p:cNvCxnSpPr/>
          <p:nvPr/>
        </p:nvCxnSpPr>
        <p:spPr>
          <a:xfrm>
            <a:off x="1717013" y="4723955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Přímá spojovací čára 57"/>
          <p:cNvCxnSpPr/>
          <p:nvPr/>
        </p:nvCxnSpPr>
        <p:spPr>
          <a:xfrm>
            <a:off x="289882" y="4150424"/>
            <a:ext cx="2121043" cy="1068976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0" name="Obdélník 39"/>
          <p:cNvSpPr/>
          <p:nvPr/>
        </p:nvSpPr>
        <p:spPr>
          <a:xfrm>
            <a:off x="4716016" y="3689290"/>
            <a:ext cx="4083550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rgbClr val="C00000"/>
                </a:solidFill>
                <a:ea typeface="Arial Unicode MS" pitchFamily="34" charset="-128"/>
                <a:cs typeface="Arial Unicode MS" pitchFamily="34" charset="-128"/>
              </a:rPr>
              <a:t>Paprsek procházející optickým </a:t>
            </a:r>
            <a:r>
              <a:rPr lang="cs-CZ" sz="2400" b="1" dirty="0">
                <a:solidFill>
                  <a:srgbClr val="C00000"/>
                </a:solidFill>
                <a:ea typeface="Arial Unicode MS" pitchFamily="34" charset="-128"/>
                <a:cs typeface="Arial Unicode MS" pitchFamily="34" charset="-128"/>
              </a:rPr>
              <a:t>st</a:t>
            </a:r>
            <a:r>
              <a:rPr lang="cs-CZ" sz="2400" b="1" dirty="0">
                <a:solidFill>
                  <a:srgbClr val="C00000"/>
                </a:solidFill>
              </a:rPr>
              <a:t>ř</a:t>
            </a:r>
            <a:r>
              <a:rPr lang="cs-CZ" sz="2400" b="1" dirty="0">
                <a:solidFill>
                  <a:srgbClr val="C00000"/>
                </a:solidFill>
                <a:ea typeface="Arial Unicode MS" pitchFamily="34" charset="-128"/>
                <a:cs typeface="Arial Unicode MS" pitchFamily="34" charset="-128"/>
              </a:rPr>
              <a:t>edem </a:t>
            </a:r>
            <a:r>
              <a:rPr lang="cs-CZ" sz="2400" b="1" i="1" smtClean="0">
                <a:solidFill>
                  <a:srgbClr val="C00000"/>
                </a:solidFill>
              </a:rPr>
              <a:t>s</a:t>
            </a:r>
            <a:r>
              <a:rPr lang="cs-CZ" sz="2400" b="1" smtClean="0">
                <a:solidFill>
                  <a:srgbClr val="C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2400" b="1" smtClean="0">
                <a:solidFill>
                  <a:srgbClr val="C00000"/>
                </a:solidFill>
              </a:rPr>
              <a:t>č</a:t>
            </a:r>
            <a:r>
              <a:rPr lang="cs-CZ" sz="2400" b="1" smtClean="0">
                <a:solidFill>
                  <a:srgbClr val="C00000"/>
                </a:solidFill>
                <a:ea typeface="Arial Unicode MS" pitchFamily="34" charset="-128"/>
                <a:cs typeface="Arial Unicode MS" pitchFamily="34" charset="-128"/>
              </a:rPr>
              <a:t>o</a:t>
            </a:r>
            <a:r>
              <a:rPr lang="cs-CZ" sz="2400" b="1" smtClean="0">
                <a:solidFill>
                  <a:srgbClr val="C00000"/>
                </a:solidFill>
              </a:rPr>
              <a:t>čky</a:t>
            </a:r>
            <a:r>
              <a:rPr lang="cs-CZ" sz="2400" b="1" smtClean="0">
                <a:solidFill>
                  <a:srgbClr val="C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ea typeface="Arial Unicode MS" pitchFamily="34" charset="-128"/>
                <a:cs typeface="Arial Unicode MS" pitchFamily="34" charset="-128"/>
              </a:rPr>
              <a:t>nemění svůj směr</a:t>
            </a:r>
            <a:r>
              <a:rPr lang="cs-CZ" sz="2400" b="1" dirty="0" smtClean="0">
                <a:solidFill>
                  <a:srgbClr val="C00000"/>
                </a:solidFill>
              </a:rPr>
              <a:t>.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4716016" y="2467833"/>
            <a:ext cx="4167064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rgbClr val="0070C0"/>
                </a:solidFill>
              </a:rPr>
              <a:t>Paprsek procházející </a:t>
            </a:r>
            <a:r>
              <a:rPr lang="cs-CZ" sz="2400" b="1" dirty="0">
                <a:solidFill>
                  <a:srgbClr val="0070C0"/>
                </a:solidFill>
              </a:rPr>
              <a:t>rovnoběžně s optickou </a:t>
            </a:r>
            <a:r>
              <a:rPr lang="cs-CZ" sz="2400" b="1" dirty="0" smtClean="0">
                <a:solidFill>
                  <a:srgbClr val="0070C0"/>
                </a:solidFill>
              </a:rPr>
              <a:t>osou se </a:t>
            </a:r>
            <a:r>
              <a:rPr lang="cs-CZ" sz="2400" b="1" dirty="0">
                <a:solidFill>
                  <a:srgbClr val="0070C0"/>
                </a:solidFill>
              </a:rPr>
              <a:t>láme </a:t>
            </a:r>
            <a:r>
              <a:rPr lang="cs-CZ" sz="2400" b="1" dirty="0" smtClean="0">
                <a:solidFill>
                  <a:srgbClr val="0070C0"/>
                </a:solidFill>
              </a:rPr>
              <a:t>do ohniska.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45" name="Obdélník 44"/>
          <p:cNvSpPr/>
          <p:nvPr/>
        </p:nvSpPr>
        <p:spPr>
          <a:xfrm>
            <a:off x="4716016" y="4998868"/>
            <a:ext cx="41649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</a:rPr>
              <a:t>Paprsek </a:t>
            </a: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procházející </a:t>
            </a:r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</a:rPr>
              <a:t>ohniskem F´ </a:t>
            </a: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se láme rovnoběžně </a:t>
            </a:r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</a:rPr>
              <a:t>s </a:t>
            </a:r>
            <a:r>
              <a:rPr lang="cs-CZ" sz="2400" b="1" dirty="0">
                <a:solidFill>
                  <a:schemeClr val="accent3">
                    <a:lumMod val="50000"/>
                  </a:schemeClr>
                </a:solidFill>
              </a:rPr>
              <a:t>optickou osou.</a:t>
            </a:r>
          </a:p>
        </p:txBody>
      </p:sp>
      <p:grpSp>
        <p:nvGrpSpPr>
          <p:cNvPr id="5" name="Skupina 4"/>
          <p:cNvGrpSpPr/>
          <p:nvPr/>
        </p:nvGrpSpPr>
        <p:grpSpPr>
          <a:xfrm>
            <a:off x="210762" y="4078416"/>
            <a:ext cx="180020" cy="144016"/>
            <a:chOff x="1043608" y="3067997"/>
            <a:chExt cx="180020" cy="144016"/>
          </a:xfrm>
        </p:grpSpPr>
        <p:cxnSp>
          <p:nvCxnSpPr>
            <p:cNvPr id="21" name="Přímá spojovací čára 17"/>
            <p:cNvCxnSpPr/>
            <p:nvPr/>
          </p:nvCxnSpPr>
          <p:spPr>
            <a:xfrm flipH="1">
              <a:off x="1043608" y="3067997"/>
              <a:ext cx="180020" cy="1440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Přímá spojovací čára 17"/>
            <p:cNvCxnSpPr/>
            <p:nvPr/>
          </p:nvCxnSpPr>
          <p:spPr>
            <a:xfrm flipH="1" flipV="1">
              <a:off x="1043608" y="3079320"/>
              <a:ext cx="180020" cy="132693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504056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fontAlgn="base">
              <a:spcAft>
                <a:spcPct val="0"/>
              </a:spcAft>
            </a:pPr>
            <a:r>
              <a:rPr lang="cs-CZ" sz="3600" b="1" dirty="0" smtClean="0">
                <a:solidFill>
                  <a:schemeClr val="bg1"/>
                </a:solidFill>
                <a:latin typeface="Calibri" pitchFamily="34" charset="0"/>
              </a:rPr>
              <a:t>Zobrazení předmětů čočkami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980728"/>
            <a:ext cx="8640960" cy="83099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Předmět je ve vzdálenosti větší než 2f (dvojnásobek ohniskové vzdálenosti).</a:t>
            </a:r>
          </a:p>
        </p:txBody>
      </p:sp>
      <p:cxnSp>
        <p:nvCxnSpPr>
          <p:cNvPr id="9" name="Přímá spojovací čára 10"/>
          <p:cNvCxnSpPr/>
          <p:nvPr/>
        </p:nvCxnSpPr>
        <p:spPr>
          <a:xfrm flipV="1">
            <a:off x="251520" y="3427811"/>
            <a:ext cx="8640960" cy="1190"/>
          </a:xfrm>
          <a:prstGeom prst="line">
            <a:avLst/>
          </a:prstGeom>
          <a:ln w="28575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7"/>
          <p:cNvCxnSpPr/>
          <p:nvPr/>
        </p:nvCxnSpPr>
        <p:spPr>
          <a:xfrm>
            <a:off x="5299303" y="3275983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3632013" y="3514872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F</a:t>
            </a:r>
            <a:endParaRPr lang="cs-CZ" sz="2400" b="1" dirty="0">
              <a:solidFill>
                <a:srgbClr val="C00000"/>
              </a:solidFill>
            </a:endParaRPr>
          </a:p>
        </p:txBody>
      </p:sp>
      <p:cxnSp>
        <p:nvCxnSpPr>
          <p:cNvPr id="17" name="Přímá spojovací čára 31"/>
          <p:cNvCxnSpPr/>
          <p:nvPr/>
        </p:nvCxnSpPr>
        <p:spPr>
          <a:xfrm>
            <a:off x="4553218" y="3764271"/>
            <a:ext cx="2323038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Přímá spojovací čára 35"/>
          <p:cNvCxnSpPr/>
          <p:nvPr/>
        </p:nvCxnSpPr>
        <p:spPr>
          <a:xfrm>
            <a:off x="4553055" y="2710263"/>
            <a:ext cx="1718356" cy="1609219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40"/>
          <p:cNvCxnSpPr/>
          <p:nvPr/>
        </p:nvCxnSpPr>
        <p:spPr>
          <a:xfrm>
            <a:off x="2432012" y="2708920"/>
            <a:ext cx="4210110" cy="1368152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6255478" y="3339353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</a:t>
            </a:r>
            <a:endParaRPr lang="cs-CZ" sz="2400" b="1" dirty="0"/>
          </a:p>
        </p:txBody>
      </p:sp>
      <p:cxnSp>
        <p:nvCxnSpPr>
          <p:cNvPr id="23" name="Přímá spojovací čára 57"/>
          <p:cNvCxnSpPr/>
          <p:nvPr/>
        </p:nvCxnSpPr>
        <p:spPr>
          <a:xfrm>
            <a:off x="2416624" y="2708920"/>
            <a:ext cx="215537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40"/>
          <p:cNvCxnSpPr/>
          <p:nvPr/>
        </p:nvCxnSpPr>
        <p:spPr>
          <a:xfrm flipV="1">
            <a:off x="4572000" y="1988840"/>
            <a:ext cx="0" cy="2844316"/>
          </a:xfrm>
          <a:prstGeom prst="line">
            <a:avLst/>
          </a:prstGeom>
          <a:ln>
            <a:headEnd type="arrow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5178207" y="2877688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F´</a:t>
            </a:r>
            <a:endParaRPr lang="cs-CZ" sz="2400" b="1" dirty="0">
              <a:solidFill>
                <a:srgbClr val="C00000"/>
              </a:solidFill>
            </a:endParaRPr>
          </a:p>
        </p:txBody>
      </p:sp>
      <p:cxnSp>
        <p:nvCxnSpPr>
          <p:cNvPr id="29" name="Přímá spojovací čára 17"/>
          <p:cNvCxnSpPr/>
          <p:nvPr/>
        </p:nvCxnSpPr>
        <p:spPr>
          <a:xfrm>
            <a:off x="3859143" y="3283795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Přímá spojovací čára 57"/>
          <p:cNvCxnSpPr/>
          <p:nvPr/>
        </p:nvCxnSpPr>
        <p:spPr>
          <a:xfrm>
            <a:off x="2432012" y="2710264"/>
            <a:ext cx="2139988" cy="1054007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Přímá spojovací čára 31"/>
          <p:cNvCxnSpPr/>
          <p:nvPr/>
        </p:nvCxnSpPr>
        <p:spPr>
          <a:xfrm flipV="1">
            <a:off x="2442902" y="2708920"/>
            <a:ext cx="0" cy="718891"/>
          </a:xfrm>
          <a:prstGeom prst="line">
            <a:avLst/>
          </a:prstGeom>
          <a:ln w="57150"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Přímá spojovací čára 17"/>
          <p:cNvCxnSpPr/>
          <p:nvPr/>
        </p:nvCxnSpPr>
        <p:spPr>
          <a:xfrm>
            <a:off x="3131840" y="3275983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Přímá spojovací čára 17"/>
          <p:cNvCxnSpPr/>
          <p:nvPr/>
        </p:nvCxnSpPr>
        <p:spPr>
          <a:xfrm>
            <a:off x="6012160" y="3284985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Přímá spojovací čára 31"/>
          <p:cNvCxnSpPr/>
          <p:nvPr/>
        </p:nvCxnSpPr>
        <p:spPr>
          <a:xfrm>
            <a:off x="5714737" y="3429156"/>
            <a:ext cx="0" cy="371862"/>
          </a:xfrm>
          <a:prstGeom prst="line">
            <a:avLst/>
          </a:prstGeom>
          <a:ln w="57150"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251520" y="5589240"/>
            <a:ext cx="8640960" cy="46166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Obraz je skutečný, převrácený a zmenšený.</a:t>
            </a:r>
          </a:p>
        </p:txBody>
      </p:sp>
    </p:spTree>
    <p:extLst>
      <p:ext uri="{BB962C8B-B14F-4D97-AF65-F5344CB8AC3E}">
        <p14:creationId xmlns:p14="http://schemas.microsoft.com/office/powerpoint/2010/main" val="304609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504056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fontAlgn="base">
              <a:spcAft>
                <a:spcPct val="0"/>
              </a:spcAft>
            </a:pPr>
            <a:r>
              <a:rPr lang="cs-CZ" sz="3600" b="1" dirty="0" smtClean="0">
                <a:solidFill>
                  <a:schemeClr val="bg1"/>
                </a:solidFill>
                <a:latin typeface="Calibri" pitchFamily="34" charset="0"/>
              </a:rPr>
              <a:t>Zobrazení předmětů čočkami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980728"/>
            <a:ext cx="8640960" cy="46166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Předmět je ve vzdálenosti 2f.</a:t>
            </a:r>
          </a:p>
        </p:txBody>
      </p:sp>
      <p:cxnSp>
        <p:nvCxnSpPr>
          <p:cNvPr id="9" name="Přímá spojovací čára 10"/>
          <p:cNvCxnSpPr/>
          <p:nvPr/>
        </p:nvCxnSpPr>
        <p:spPr>
          <a:xfrm flipV="1">
            <a:off x="251520" y="3427811"/>
            <a:ext cx="8640960" cy="1190"/>
          </a:xfrm>
          <a:prstGeom prst="line">
            <a:avLst/>
          </a:prstGeom>
          <a:ln w="28575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7"/>
          <p:cNvCxnSpPr/>
          <p:nvPr/>
        </p:nvCxnSpPr>
        <p:spPr>
          <a:xfrm>
            <a:off x="5299303" y="3275983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3632013" y="3514872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F</a:t>
            </a:r>
            <a:endParaRPr lang="cs-CZ" sz="2400" b="1" dirty="0">
              <a:solidFill>
                <a:srgbClr val="C00000"/>
              </a:solidFill>
            </a:endParaRPr>
          </a:p>
        </p:txBody>
      </p:sp>
      <p:cxnSp>
        <p:nvCxnSpPr>
          <p:cNvPr id="17" name="Přímá spojovací čára 31"/>
          <p:cNvCxnSpPr/>
          <p:nvPr/>
        </p:nvCxnSpPr>
        <p:spPr>
          <a:xfrm>
            <a:off x="4572000" y="4148175"/>
            <a:ext cx="2323038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Přímá spojovací čára 35"/>
          <p:cNvCxnSpPr/>
          <p:nvPr/>
        </p:nvCxnSpPr>
        <p:spPr>
          <a:xfrm>
            <a:off x="4553055" y="2710263"/>
            <a:ext cx="1936449" cy="1906869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40"/>
          <p:cNvCxnSpPr/>
          <p:nvPr/>
        </p:nvCxnSpPr>
        <p:spPr>
          <a:xfrm>
            <a:off x="3127377" y="2710264"/>
            <a:ext cx="3514745" cy="1726848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6255478" y="3339353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</a:t>
            </a:r>
            <a:endParaRPr lang="cs-CZ" sz="2400" b="1" dirty="0"/>
          </a:p>
        </p:txBody>
      </p:sp>
      <p:cxnSp>
        <p:nvCxnSpPr>
          <p:cNvPr id="23" name="Přímá spojovací čára 57"/>
          <p:cNvCxnSpPr/>
          <p:nvPr/>
        </p:nvCxnSpPr>
        <p:spPr>
          <a:xfrm flipV="1">
            <a:off x="3131840" y="2708920"/>
            <a:ext cx="1440160" cy="134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40"/>
          <p:cNvCxnSpPr/>
          <p:nvPr/>
        </p:nvCxnSpPr>
        <p:spPr>
          <a:xfrm flipV="1">
            <a:off x="4572000" y="1988840"/>
            <a:ext cx="0" cy="2844316"/>
          </a:xfrm>
          <a:prstGeom prst="line">
            <a:avLst/>
          </a:prstGeom>
          <a:ln>
            <a:headEnd type="arrow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5178207" y="2877688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F´</a:t>
            </a:r>
            <a:endParaRPr lang="cs-CZ" sz="2400" b="1" dirty="0">
              <a:solidFill>
                <a:srgbClr val="C00000"/>
              </a:solidFill>
            </a:endParaRPr>
          </a:p>
        </p:txBody>
      </p:sp>
      <p:cxnSp>
        <p:nvCxnSpPr>
          <p:cNvPr id="29" name="Přímá spojovací čára 17"/>
          <p:cNvCxnSpPr/>
          <p:nvPr/>
        </p:nvCxnSpPr>
        <p:spPr>
          <a:xfrm>
            <a:off x="3859143" y="3283795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Přímá spojovací čára 57"/>
          <p:cNvCxnSpPr/>
          <p:nvPr/>
        </p:nvCxnSpPr>
        <p:spPr>
          <a:xfrm>
            <a:off x="3131840" y="2708920"/>
            <a:ext cx="1440160" cy="144016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Přímá spojovací čára 17"/>
          <p:cNvCxnSpPr/>
          <p:nvPr/>
        </p:nvCxnSpPr>
        <p:spPr>
          <a:xfrm>
            <a:off x="3131840" y="3275983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Přímá spojovací čára 17"/>
          <p:cNvCxnSpPr/>
          <p:nvPr/>
        </p:nvCxnSpPr>
        <p:spPr>
          <a:xfrm>
            <a:off x="6012160" y="3284985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Přímá spojovací čára 31"/>
          <p:cNvCxnSpPr/>
          <p:nvPr/>
        </p:nvCxnSpPr>
        <p:spPr>
          <a:xfrm>
            <a:off x="6012160" y="3429156"/>
            <a:ext cx="0" cy="719924"/>
          </a:xfrm>
          <a:prstGeom prst="line">
            <a:avLst/>
          </a:prstGeom>
          <a:ln w="57150"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251520" y="5589240"/>
            <a:ext cx="8640960" cy="46166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Obraz je skutečný, převrácený a stejně velký.</a:t>
            </a:r>
          </a:p>
        </p:txBody>
      </p:sp>
      <p:cxnSp>
        <p:nvCxnSpPr>
          <p:cNvPr id="25" name="Přímá spojovací čára 31"/>
          <p:cNvCxnSpPr/>
          <p:nvPr/>
        </p:nvCxnSpPr>
        <p:spPr>
          <a:xfrm flipV="1">
            <a:off x="3127377" y="2701108"/>
            <a:ext cx="0" cy="718891"/>
          </a:xfrm>
          <a:prstGeom prst="line">
            <a:avLst/>
          </a:prstGeom>
          <a:ln w="57150"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149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504056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fontAlgn="base">
              <a:spcAft>
                <a:spcPct val="0"/>
              </a:spcAft>
            </a:pPr>
            <a:r>
              <a:rPr lang="cs-CZ" sz="3600" b="1" dirty="0" smtClean="0">
                <a:solidFill>
                  <a:schemeClr val="bg1"/>
                </a:solidFill>
                <a:latin typeface="Calibri" pitchFamily="34" charset="0"/>
              </a:rPr>
              <a:t>Zobrazení předmětů čočkami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980728"/>
            <a:ext cx="8640960" cy="46166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Předmět je ve vzdálenosti mezi 2f a f</a:t>
            </a:r>
          </a:p>
        </p:txBody>
      </p:sp>
      <p:cxnSp>
        <p:nvCxnSpPr>
          <p:cNvPr id="9" name="Přímá spojovací čára 10"/>
          <p:cNvCxnSpPr/>
          <p:nvPr/>
        </p:nvCxnSpPr>
        <p:spPr>
          <a:xfrm flipV="1">
            <a:off x="251520" y="3427811"/>
            <a:ext cx="8640960" cy="1190"/>
          </a:xfrm>
          <a:prstGeom prst="line">
            <a:avLst/>
          </a:prstGeom>
          <a:ln w="28575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7"/>
          <p:cNvCxnSpPr/>
          <p:nvPr/>
        </p:nvCxnSpPr>
        <p:spPr>
          <a:xfrm>
            <a:off x="5299303" y="3275983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3632013" y="3514872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F</a:t>
            </a:r>
            <a:endParaRPr lang="cs-CZ" sz="2400" b="1" dirty="0">
              <a:solidFill>
                <a:srgbClr val="C00000"/>
              </a:solidFill>
            </a:endParaRPr>
          </a:p>
        </p:txBody>
      </p:sp>
      <p:cxnSp>
        <p:nvCxnSpPr>
          <p:cNvPr id="17" name="Přímá spojovací čára 31"/>
          <p:cNvCxnSpPr/>
          <p:nvPr/>
        </p:nvCxnSpPr>
        <p:spPr>
          <a:xfrm>
            <a:off x="4572000" y="4792506"/>
            <a:ext cx="3312368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Přímá spojovací čára 35"/>
          <p:cNvCxnSpPr/>
          <p:nvPr/>
        </p:nvCxnSpPr>
        <p:spPr>
          <a:xfrm>
            <a:off x="4553055" y="2710263"/>
            <a:ext cx="3151293" cy="3109809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40"/>
          <p:cNvCxnSpPr/>
          <p:nvPr/>
        </p:nvCxnSpPr>
        <p:spPr>
          <a:xfrm>
            <a:off x="3491880" y="2710264"/>
            <a:ext cx="4392488" cy="2878976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8387626" y="3388586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</a:t>
            </a:r>
            <a:endParaRPr lang="cs-CZ" sz="2400" b="1" dirty="0"/>
          </a:p>
        </p:txBody>
      </p:sp>
      <p:cxnSp>
        <p:nvCxnSpPr>
          <p:cNvPr id="23" name="Přímá spojovací čára 57"/>
          <p:cNvCxnSpPr/>
          <p:nvPr/>
        </p:nvCxnSpPr>
        <p:spPr>
          <a:xfrm flipV="1">
            <a:off x="3491880" y="2708920"/>
            <a:ext cx="1080120" cy="134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40"/>
          <p:cNvCxnSpPr/>
          <p:nvPr/>
        </p:nvCxnSpPr>
        <p:spPr>
          <a:xfrm flipV="1">
            <a:off x="4572000" y="1700808"/>
            <a:ext cx="0" cy="3420380"/>
          </a:xfrm>
          <a:prstGeom prst="line">
            <a:avLst/>
          </a:prstGeom>
          <a:ln>
            <a:headEnd type="arrow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5178207" y="2877688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F´</a:t>
            </a:r>
            <a:endParaRPr lang="cs-CZ" sz="2400" b="1" dirty="0">
              <a:solidFill>
                <a:srgbClr val="C00000"/>
              </a:solidFill>
            </a:endParaRPr>
          </a:p>
        </p:txBody>
      </p:sp>
      <p:cxnSp>
        <p:nvCxnSpPr>
          <p:cNvPr id="29" name="Přímá spojovací čára 17"/>
          <p:cNvCxnSpPr/>
          <p:nvPr/>
        </p:nvCxnSpPr>
        <p:spPr>
          <a:xfrm>
            <a:off x="3859143" y="3283795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Přímá spojovací čára 57"/>
          <p:cNvCxnSpPr/>
          <p:nvPr/>
        </p:nvCxnSpPr>
        <p:spPr>
          <a:xfrm>
            <a:off x="3491880" y="2710264"/>
            <a:ext cx="1080120" cy="2082242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Přímá spojovací čára 17"/>
          <p:cNvCxnSpPr/>
          <p:nvPr/>
        </p:nvCxnSpPr>
        <p:spPr>
          <a:xfrm>
            <a:off x="3131840" y="3275983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Přímá spojovací čára 17"/>
          <p:cNvCxnSpPr/>
          <p:nvPr/>
        </p:nvCxnSpPr>
        <p:spPr>
          <a:xfrm>
            <a:off x="6012160" y="3284985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Přímá spojovací čára 31"/>
          <p:cNvCxnSpPr/>
          <p:nvPr/>
        </p:nvCxnSpPr>
        <p:spPr>
          <a:xfrm>
            <a:off x="6696236" y="3410998"/>
            <a:ext cx="0" cy="1363505"/>
          </a:xfrm>
          <a:prstGeom prst="line">
            <a:avLst/>
          </a:prstGeom>
          <a:ln w="57150"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251520" y="5589240"/>
            <a:ext cx="8640960" cy="46166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Obraz je skutečný, převrácený </a:t>
            </a:r>
            <a:r>
              <a:rPr lang="cs-CZ" sz="2400" b="1" smtClean="0"/>
              <a:t>a zvětšený.</a:t>
            </a:r>
            <a:endParaRPr lang="cs-CZ" sz="2400" b="1" dirty="0" smtClean="0"/>
          </a:p>
        </p:txBody>
      </p:sp>
      <p:cxnSp>
        <p:nvCxnSpPr>
          <p:cNvPr id="25" name="Přímá spojovací čára 31"/>
          <p:cNvCxnSpPr/>
          <p:nvPr/>
        </p:nvCxnSpPr>
        <p:spPr>
          <a:xfrm flipV="1">
            <a:off x="3491880" y="2692107"/>
            <a:ext cx="0" cy="718891"/>
          </a:xfrm>
          <a:prstGeom prst="line">
            <a:avLst/>
          </a:prstGeom>
          <a:ln w="57150"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038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504056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fontAlgn="base">
              <a:spcAft>
                <a:spcPct val="0"/>
              </a:spcAft>
            </a:pPr>
            <a:r>
              <a:rPr lang="cs-CZ" sz="3600" b="1" dirty="0" smtClean="0">
                <a:solidFill>
                  <a:schemeClr val="bg1"/>
                </a:solidFill>
                <a:latin typeface="Calibri" pitchFamily="34" charset="0"/>
              </a:rPr>
              <a:t>Zobrazení předmětů čočkami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980728"/>
            <a:ext cx="8640960" cy="46166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Předmět je ve vzdálenosti f.</a:t>
            </a:r>
          </a:p>
        </p:txBody>
      </p:sp>
      <p:cxnSp>
        <p:nvCxnSpPr>
          <p:cNvPr id="9" name="Přímá spojovací čára 10"/>
          <p:cNvCxnSpPr/>
          <p:nvPr/>
        </p:nvCxnSpPr>
        <p:spPr>
          <a:xfrm flipV="1">
            <a:off x="251520" y="3427811"/>
            <a:ext cx="8640960" cy="1190"/>
          </a:xfrm>
          <a:prstGeom prst="line">
            <a:avLst/>
          </a:prstGeom>
          <a:ln w="28575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7"/>
          <p:cNvCxnSpPr/>
          <p:nvPr/>
        </p:nvCxnSpPr>
        <p:spPr>
          <a:xfrm>
            <a:off x="5299303" y="3275983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3632013" y="3514872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F</a:t>
            </a:r>
            <a:endParaRPr lang="cs-CZ" sz="2400" b="1" dirty="0">
              <a:solidFill>
                <a:srgbClr val="C00000"/>
              </a:solidFill>
            </a:endParaRPr>
          </a:p>
        </p:txBody>
      </p:sp>
      <p:cxnSp>
        <p:nvCxnSpPr>
          <p:cNvPr id="18" name="Přímá spojovací čára 35"/>
          <p:cNvCxnSpPr/>
          <p:nvPr/>
        </p:nvCxnSpPr>
        <p:spPr>
          <a:xfrm>
            <a:off x="4553055" y="2710263"/>
            <a:ext cx="3151293" cy="3109809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40"/>
          <p:cNvCxnSpPr/>
          <p:nvPr/>
        </p:nvCxnSpPr>
        <p:spPr>
          <a:xfrm>
            <a:off x="3842339" y="2710264"/>
            <a:ext cx="3609981" cy="3671064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8387626" y="3388586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</a:t>
            </a:r>
            <a:endParaRPr lang="cs-CZ" sz="2400" b="1" dirty="0"/>
          </a:p>
        </p:txBody>
      </p:sp>
      <p:cxnSp>
        <p:nvCxnSpPr>
          <p:cNvPr id="23" name="Přímá spojovací čára 57"/>
          <p:cNvCxnSpPr/>
          <p:nvPr/>
        </p:nvCxnSpPr>
        <p:spPr>
          <a:xfrm>
            <a:off x="3866039" y="2708920"/>
            <a:ext cx="705961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40"/>
          <p:cNvCxnSpPr/>
          <p:nvPr/>
        </p:nvCxnSpPr>
        <p:spPr>
          <a:xfrm flipV="1">
            <a:off x="4572000" y="1700808"/>
            <a:ext cx="0" cy="3420380"/>
          </a:xfrm>
          <a:prstGeom prst="line">
            <a:avLst/>
          </a:prstGeom>
          <a:ln>
            <a:headEnd type="arrow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5178207" y="2877688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F´</a:t>
            </a:r>
            <a:endParaRPr lang="cs-CZ" sz="2400" b="1" dirty="0">
              <a:solidFill>
                <a:srgbClr val="C00000"/>
              </a:solidFill>
            </a:endParaRPr>
          </a:p>
        </p:txBody>
      </p:sp>
      <p:cxnSp>
        <p:nvCxnSpPr>
          <p:cNvPr id="29" name="Přímá spojovací čára 17"/>
          <p:cNvCxnSpPr/>
          <p:nvPr/>
        </p:nvCxnSpPr>
        <p:spPr>
          <a:xfrm>
            <a:off x="3859143" y="3283795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Přímá spojovací čára 17"/>
          <p:cNvCxnSpPr/>
          <p:nvPr/>
        </p:nvCxnSpPr>
        <p:spPr>
          <a:xfrm>
            <a:off x="3131840" y="3275983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Přímá spojovací čára 17"/>
          <p:cNvCxnSpPr/>
          <p:nvPr/>
        </p:nvCxnSpPr>
        <p:spPr>
          <a:xfrm>
            <a:off x="6012160" y="3284985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251520" y="5589240"/>
            <a:ext cx="8640960" cy="46166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Obraz nevznikne.</a:t>
            </a:r>
          </a:p>
        </p:txBody>
      </p:sp>
      <p:cxnSp>
        <p:nvCxnSpPr>
          <p:cNvPr id="25" name="Přímá spojovací čára 31"/>
          <p:cNvCxnSpPr/>
          <p:nvPr/>
        </p:nvCxnSpPr>
        <p:spPr>
          <a:xfrm flipV="1">
            <a:off x="3859143" y="2710109"/>
            <a:ext cx="0" cy="718891"/>
          </a:xfrm>
          <a:prstGeom prst="line">
            <a:avLst/>
          </a:prstGeom>
          <a:ln w="57150"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274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504056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fontAlgn="base">
              <a:spcAft>
                <a:spcPct val="0"/>
              </a:spcAft>
            </a:pPr>
            <a:r>
              <a:rPr lang="cs-CZ" sz="3600" b="1" dirty="0" smtClean="0">
                <a:solidFill>
                  <a:schemeClr val="bg1"/>
                </a:solidFill>
                <a:latin typeface="Calibri" pitchFamily="34" charset="0"/>
              </a:rPr>
              <a:t>Zobrazení předmětů čočkami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980728"/>
            <a:ext cx="8640960" cy="46166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Předmět je ve vzdálenosti menší než f.</a:t>
            </a:r>
          </a:p>
        </p:txBody>
      </p:sp>
      <p:cxnSp>
        <p:nvCxnSpPr>
          <p:cNvPr id="9" name="Přímá spojovací čára 10"/>
          <p:cNvCxnSpPr/>
          <p:nvPr/>
        </p:nvCxnSpPr>
        <p:spPr>
          <a:xfrm flipV="1">
            <a:off x="251520" y="3427811"/>
            <a:ext cx="8640960" cy="1190"/>
          </a:xfrm>
          <a:prstGeom prst="line">
            <a:avLst/>
          </a:prstGeom>
          <a:ln w="28575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7"/>
          <p:cNvCxnSpPr/>
          <p:nvPr/>
        </p:nvCxnSpPr>
        <p:spPr>
          <a:xfrm>
            <a:off x="5299303" y="3275983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3632013" y="3514872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F</a:t>
            </a:r>
            <a:endParaRPr lang="cs-CZ" sz="2400" b="1" dirty="0">
              <a:solidFill>
                <a:srgbClr val="C00000"/>
              </a:solidFill>
            </a:endParaRPr>
          </a:p>
        </p:txBody>
      </p:sp>
      <p:cxnSp>
        <p:nvCxnSpPr>
          <p:cNvPr id="18" name="Přímá spojovací čára 35"/>
          <p:cNvCxnSpPr/>
          <p:nvPr/>
        </p:nvCxnSpPr>
        <p:spPr>
          <a:xfrm>
            <a:off x="4553055" y="2710263"/>
            <a:ext cx="3151293" cy="3109809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40"/>
          <p:cNvCxnSpPr/>
          <p:nvPr/>
        </p:nvCxnSpPr>
        <p:spPr>
          <a:xfrm>
            <a:off x="4100065" y="2710264"/>
            <a:ext cx="1912095" cy="2950984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8387626" y="3388586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</a:t>
            </a:r>
            <a:endParaRPr lang="cs-CZ" sz="2400" b="1" dirty="0"/>
          </a:p>
        </p:txBody>
      </p:sp>
      <p:cxnSp>
        <p:nvCxnSpPr>
          <p:cNvPr id="23" name="Přímá spojovací čára 57"/>
          <p:cNvCxnSpPr/>
          <p:nvPr/>
        </p:nvCxnSpPr>
        <p:spPr>
          <a:xfrm flipV="1">
            <a:off x="4100065" y="2708920"/>
            <a:ext cx="471935" cy="134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40"/>
          <p:cNvCxnSpPr/>
          <p:nvPr/>
        </p:nvCxnSpPr>
        <p:spPr>
          <a:xfrm flipV="1">
            <a:off x="4572000" y="1700808"/>
            <a:ext cx="0" cy="3420380"/>
          </a:xfrm>
          <a:prstGeom prst="line">
            <a:avLst/>
          </a:prstGeom>
          <a:ln>
            <a:headEnd type="arrow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5178207" y="2877688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F´</a:t>
            </a:r>
            <a:endParaRPr lang="cs-CZ" sz="2400" b="1" dirty="0">
              <a:solidFill>
                <a:srgbClr val="C00000"/>
              </a:solidFill>
            </a:endParaRPr>
          </a:p>
        </p:txBody>
      </p:sp>
      <p:cxnSp>
        <p:nvCxnSpPr>
          <p:cNvPr id="29" name="Přímá spojovací čára 17"/>
          <p:cNvCxnSpPr/>
          <p:nvPr/>
        </p:nvCxnSpPr>
        <p:spPr>
          <a:xfrm>
            <a:off x="3859143" y="3283795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Přímá spojovací čára 17"/>
          <p:cNvCxnSpPr/>
          <p:nvPr/>
        </p:nvCxnSpPr>
        <p:spPr>
          <a:xfrm>
            <a:off x="3131840" y="3275983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Přímá spojovací čára 17"/>
          <p:cNvCxnSpPr/>
          <p:nvPr/>
        </p:nvCxnSpPr>
        <p:spPr>
          <a:xfrm>
            <a:off x="6012160" y="3284985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251520" y="5589240"/>
            <a:ext cx="8640960" cy="83099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Obraz je zdánlivý, vzpřímený a zvětšený.</a:t>
            </a:r>
          </a:p>
          <a:p>
            <a:r>
              <a:rPr lang="cs-CZ" sz="2400" b="1" dirty="0" smtClean="0"/>
              <a:t>Využíváme u lupy.</a:t>
            </a:r>
          </a:p>
        </p:txBody>
      </p:sp>
      <p:cxnSp>
        <p:nvCxnSpPr>
          <p:cNvPr id="25" name="Přímá spojovací čára 31"/>
          <p:cNvCxnSpPr/>
          <p:nvPr/>
        </p:nvCxnSpPr>
        <p:spPr>
          <a:xfrm flipV="1">
            <a:off x="4100065" y="2710109"/>
            <a:ext cx="0" cy="718891"/>
          </a:xfrm>
          <a:prstGeom prst="line">
            <a:avLst/>
          </a:prstGeom>
          <a:ln w="57150"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Přímá spojovací čára 57"/>
          <p:cNvCxnSpPr/>
          <p:nvPr/>
        </p:nvCxnSpPr>
        <p:spPr>
          <a:xfrm>
            <a:off x="3455876" y="1700808"/>
            <a:ext cx="1097179" cy="1009456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57"/>
          <p:cNvCxnSpPr/>
          <p:nvPr/>
        </p:nvCxnSpPr>
        <p:spPr>
          <a:xfrm>
            <a:off x="3455876" y="1700808"/>
            <a:ext cx="644189" cy="990310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Přímá spojovací čára 31"/>
          <p:cNvCxnSpPr/>
          <p:nvPr/>
        </p:nvCxnSpPr>
        <p:spPr>
          <a:xfrm flipV="1">
            <a:off x="3455876" y="1700809"/>
            <a:ext cx="0" cy="1727002"/>
          </a:xfrm>
          <a:prstGeom prst="line">
            <a:avLst/>
          </a:prstGeom>
          <a:ln w="57150">
            <a:prstDash val="sysDash"/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183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504056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fontAlgn="base">
              <a:spcAft>
                <a:spcPct val="0"/>
              </a:spcAft>
            </a:pPr>
            <a:r>
              <a:rPr lang="cs-CZ" sz="3600" b="1" dirty="0" smtClean="0">
                <a:solidFill>
                  <a:schemeClr val="bg1"/>
                </a:solidFill>
                <a:latin typeface="Calibri" pitchFamily="34" charset="0"/>
              </a:rPr>
              <a:t>Zobrazení předmětů čočkami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1811725"/>
            <a:ext cx="8640960" cy="46166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Předmět je v libovolné vzdálenosti.</a:t>
            </a:r>
          </a:p>
        </p:txBody>
      </p:sp>
      <p:cxnSp>
        <p:nvCxnSpPr>
          <p:cNvPr id="9" name="Přímá spojovací čára 10"/>
          <p:cNvCxnSpPr/>
          <p:nvPr/>
        </p:nvCxnSpPr>
        <p:spPr>
          <a:xfrm flipV="1">
            <a:off x="251520" y="4144226"/>
            <a:ext cx="8640960" cy="1190"/>
          </a:xfrm>
          <a:prstGeom prst="line">
            <a:avLst/>
          </a:prstGeom>
          <a:ln w="28575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7"/>
          <p:cNvCxnSpPr/>
          <p:nvPr/>
        </p:nvCxnSpPr>
        <p:spPr>
          <a:xfrm>
            <a:off x="5299303" y="3992398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3632013" y="4231287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F´</a:t>
            </a:r>
            <a:endParaRPr lang="cs-CZ" sz="2400" b="1" dirty="0">
              <a:solidFill>
                <a:srgbClr val="C00000"/>
              </a:solidFill>
            </a:endParaRPr>
          </a:p>
        </p:txBody>
      </p:sp>
      <p:cxnSp>
        <p:nvCxnSpPr>
          <p:cNvPr id="18" name="Přímá spojovací čára 35"/>
          <p:cNvCxnSpPr/>
          <p:nvPr/>
        </p:nvCxnSpPr>
        <p:spPr>
          <a:xfrm flipV="1">
            <a:off x="4572000" y="2168860"/>
            <a:ext cx="1332148" cy="1253694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40"/>
          <p:cNvCxnSpPr/>
          <p:nvPr/>
        </p:nvCxnSpPr>
        <p:spPr>
          <a:xfrm>
            <a:off x="3275856" y="3413331"/>
            <a:ext cx="3456384" cy="1887877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8387626" y="4105001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</a:t>
            </a:r>
            <a:endParaRPr lang="cs-CZ" sz="2400" b="1" dirty="0"/>
          </a:p>
        </p:txBody>
      </p:sp>
      <p:cxnSp>
        <p:nvCxnSpPr>
          <p:cNvPr id="23" name="Přímá spojovací čára 57"/>
          <p:cNvCxnSpPr/>
          <p:nvPr/>
        </p:nvCxnSpPr>
        <p:spPr>
          <a:xfrm>
            <a:off x="3275856" y="3425335"/>
            <a:ext cx="129614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5178207" y="3594103"/>
            <a:ext cx="468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C00000"/>
                </a:solidFill>
              </a:rPr>
              <a:t>F</a:t>
            </a:r>
            <a:endParaRPr lang="cs-CZ" sz="2400" b="1" dirty="0">
              <a:solidFill>
                <a:srgbClr val="C00000"/>
              </a:solidFill>
            </a:endParaRPr>
          </a:p>
        </p:txBody>
      </p:sp>
      <p:cxnSp>
        <p:nvCxnSpPr>
          <p:cNvPr id="29" name="Přímá spojovací čára 17"/>
          <p:cNvCxnSpPr/>
          <p:nvPr/>
        </p:nvCxnSpPr>
        <p:spPr>
          <a:xfrm>
            <a:off x="3859143" y="4000210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Přímá spojovací čára 17"/>
          <p:cNvCxnSpPr/>
          <p:nvPr/>
        </p:nvCxnSpPr>
        <p:spPr>
          <a:xfrm>
            <a:off x="3131840" y="3992398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Přímá spojovací čára 17"/>
          <p:cNvCxnSpPr/>
          <p:nvPr/>
        </p:nvCxnSpPr>
        <p:spPr>
          <a:xfrm>
            <a:off x="6012160" y="4001400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TextovéPole 41"/>
          <p:cNvSpPr txBox="1"/>
          <p:nvPr/>
        </p:nvSpPr>
        <p:spPr>
          <a:xfrm>
            <a:off x="251520" y="6019274"/>
            <a:ext cx="8640960" cy="46166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Obraz je vždy zdánlivý, vzpřímený a zmenšený.</a:t>
            </a:r>
          </a:p>
        </p:txBody>
      </p:sp>
      <p:cxnSp>
        <p:nvCxnSpPr>
          <p:cNvPr id="25" name="Přímá spojovací čára 31"/>
          <p:cNvCxnSpPr/>
          <p:nvPr/>
        </p:nvCxnSpPr>
        <p:spPr>
          <a:xfrm flipV="1">
            <a:off x="3275856" y="3417523"/>
            <a:ext cx="0" cy="718891"/>
          </a:xfrm>
          <a:prstGeom prst="line">
            <a:avLst/>
          </a:prstGeom>
          <a:ln w="57150"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Přímá spojovací čára 57"/>
          <p:cNvCxnSpPr/>
          <p:nvPr/>
        </p:nvCxnSpPr>
        <p:spPr>
          <a:xfrm flipV="1">
            <a:off x="3851521" y="3429000"/>
            <a:ext cx="720479" cy="721735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1"/>
          <p:cNvCxnSpPr/>
          <p:nvPr/>
        </p:nvCxnSpPr>
        <p:spPr>
          <a:xfrm flipV="1">
            <a:off x="4130770" y="3824935"/>
            <a:ext cx="0" cy="319291"/>
          </a:xfrm>
          <a:prstGeom prst="line">
            <a:avLst/>
          </a:prstGeom>
          <a:ln w="57150">
            <a:prstDash val="sysDot"/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251520" y="980728"/>
            <a:ext cx="8640960" cy="83099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Jak se mění vlastnosti obrazu se změnou vzdálenosti předmětu od rozptylky? </a:t>
            </a:r>
          </a:p>
        </p:txBody>
      </p:sp>
      <p:grpSp>
        <p:nvGrpSpPr>
          <p:cNvPr id="32" name="Skupina 31"/>
          <p:cNvGrpSpPr/>
          <p:nvPr/>
        </p:nvGrpSpPr>
        <p:grpSpPr>
          <a:xfrm>
            <a:off x="4572000" y="2938073"/>
            <a:ext cx="0" cy="2632486"/>
            <a:chOff x="7809964" y="3501008"/>
            <a:chExt cx="0" cy="2632486"/>
          </a:xfrm>
        </p:grpSpPr>
        <p:cxnSp>
          <p:nvCxnSpPr>
            <p:cNvPr id="33" name="Přímá spojovací čára 40"/>
            <p:cNvCxnSpPr/>
            <p:nvPr/>
          </p:nvCxnSpPr>
          <p:spPr>
            <a:xfrm flipV="1">
              <a:off x="7809964" y="3537012"/>
              <a:ext cx="0" cy="2556285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Přímá spojovací čára 40"/>
            <p:cNvCxnSpPr/>
            <p:nvPr/>
          </p:nvCxnSpPr>
          <p:spPr>
            <a:xfrm>
              <a:off x="7809964" y="3501008"/>
              <a:ext cx="0" cy="72008"/>
            </a:xfrm>
            <a:prstGeom prst="line">
              <a:avLst/>
            </a:prstGeom>
            <a:ln>
              <a:headEnd type="none" w="med" len="med"/>
              <a:tailEnd type="arrow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Přímá spojovací čára 40"/>
            <p:cNvCxnSpPr/>
            <p:nvPr/>
          </p:nvCxnSpPr>
          <p:spPr>
            <a:xfrm flipV="1">
              <a:off x="7809964" y="6053100"/>
              <a:ext cx="0" cy="80394"/>
            </a:xfrm>
            <a:prstGeom prst="line">
              <a:avLst/>
            </a:prstGeom>
            <a:ln>
              <a:headEnd type="none" w="med" len="med"/>
              <a:tailEnd type="arrow" w="med" len="med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373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251520" y="1052736"/>
            <a:ext cx="8640960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cs-CZ" sz="2400" b="1" dirty="0" smtClean="0"/>
              <a:t>Použité zdroje:</a:t>
            </a:r>
          </a:p>
          <a:p>
            <a:endParaRPr lang="cs-CZ" sz="2400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23528" y="1700808"/>
            <a:ext cx="8496944" cy="489654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cs-CZ" sz="1200" dirty="0" smtClean="0"/>
              <a:t>RAUNER, Karel, Václav HAVEL, Jitka PROKŠOVÁ a Miroslav RANDA. NAKLADATELSTVÍ FRAUS. </a:t>
            </a:r>
            <a:r>
              <a:rPr lang="cs-CZ" sz="1200" i="1" dirty="0" smtClean="0"/>
              <a:t>Fyzika 7</a:t>
            </a:r>
            <a:r>
              <a:rPr lang="cs-CZ" sz="1200" dirty="0" smtClean="0"/>
              <a:t>: </a:t>
            </a:r>
            <a:r>
              <a:rPr lang="cs-CZ" sz="1200" i="1" dirty="0" smtClean="0"/>
              <a:t>učebnice pro základní školy a víceletá gymnázia</a:t>
            </a:r>
            <a:r>
              <a:rPr lang="cs-CZ" sz="1200" dirty="0" smtClean="0"/>
              <a:t>. 1. Plzeň: </a:t>
            </a:r>
            <a:r>
              <a:rPr lang="cs-CZ" sz="1200" dirty="0" err="1" smtClean="0"/>
              <a:t>Fraus</a:t>
            </a:r>
            <a:r>
              <a:rPr lang="cs-CZ" sz="1200" dirty="0" smtClean="0"/>
              <a:t>, 2005. ISBN 80-7238-431-7</a:t>
            </a:r>
            <a:r>
              <a:rPr lang="cs-CZ" sz="1200" smtClean="0"/>
              <a:t>. </a:t>
            </a:r>
            <a:endParaRPr lang="cs-CZ" sz="1200" dirty="0" smtClean="0"/>
          </a:p>
          <a:p>
            <a:endParaRPr lang="cs-CZ" sz="1200" dirty="0" smtClean="0"/>
          </a:p>
          <a:p>
            <a:endParaRPr lang="cs-CZ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504056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fontAlgn="base">
              <a:spcAft>
                <a:spcPct val="0"/>
              </a:spcAft>
            </a:pPr>
            <a:r>
              <a:rPr lang="cs-CZ" sz="3600" b="1" dirty="0">
                <a:solidFill>
                  <a:schemeClr val="bg1"/>
                </a:solidFill>
                <a:latin typeface="Calibri" pitchFamily="34" charset="0"/>
              </a:rPr>
              <a:t>Čočky</a:t>
            </a:r>
            <a:endParaRPr lang="cs-CZ" sz="3600" b="1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2587</TotalTime>
  <Words>322</Words>
  <Application>Microsoft Office PowerPoint</Application>
  <PresentationFormat>Předvádění na obrazovce (4:3)</PresentationFormat>
  <Paragraphs>87</Paragraphs>
  <Slides>9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Prezentace aplikace PowerPoint</vt:lpstr>
      <vt:lpstr>Zobrazení předmětů čočkami</vt:lpstr>
      <vt:lpstr>Zobrazení předmětů čočkami</vt:lpstr>
      <vt:lpstr>Zobrazení předmětů čočkami</vt:lpstr>
      <vt:lpstr>Zobrazení předmětů čočkami</vt:lpstr>
      <vt:lpstr>Zobrazení předmětů čočkami</vt:lpstr>
      <vt:lpstr>Zobrazení předmětů čočkami</vt:lpstr>
      <vt:lpstr>Zobrazení předmětů čočkami</vt:lpstr>
      <vt:lpstr>Čočky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</dc:creator>
  <cp:lastModifiedBy>Tom</cp:lastModifiedBy>
  <cp:revision>290</cp:revision>
  <dcterms:created xsi:type="dcterms:W3CDTF">2012-01-30T16:05:08Z</dcterms:created>
  <dcterms:modified xsi:type="dcterms:W3CDTF">2013-06-24T20:07:44Z</dcterms:modified>
</cp:coreProperties>
</file>