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7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8AC3-3C84-48C1-8BC5-B1509F87BA4A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20078-7B68-470B-8DEB-867212C4C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180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A2BA5-13F9-4ADA-AB32-0B0AD828D9D7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BA3D6-7526-43C0-BDEB-26D09E6A90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475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72516"/>
              </p:ext>
            </p:extLst>
          </p:nvPr>
        </p:nvGraphicFramePr>
        <p:xfrm>
          <a:off x="755650" y="981075"/>
          <a:ext cx="7632700" cy="3714750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Světelné jevy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Zobrazení předmětů čočkami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VY_32_INOVACE_19_23_zobrazeni_cockami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Červen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Zobrazení předmětů čočkami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15696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Jak se mění vlastnosti obrazu se změnou vzdálenosti předmětu od spojky?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Pro správné zobrazení budeme používat paprsky význačných směrů: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099211" y="4781154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Přímá spojovací čára 10"/>
          <p:cNvCxnSpPr/>
          <p:nvPr/>
        </p:nvCxnSpPr>
        <p:spPr>
          <a:xfrm>
            <a:off x="274494" y="4851158"/>
            <a:ext cx="4117486" cy="16813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7"/>
          <p:cNvCxnSpPr/>
          <p:nvPr/>
        </p:nvCxnSpPr>
        <p:spPr>
          <a:xfrm>
            <a:off x="3157173" y="471614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489883" y="495503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17" name="Přímá spojovací čára 31"/>
          <p:cNvCxnSpPr/>
          <p:nvPr/>
        </p:nvCxnSpPr>
        <p:spPr>
          <a:xfrm>
            <a:off x="2411088" y="5204431"/>
            <a:ext cx="2088904" cy="14969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čára 35"/>
          <p:cNvCxnSpPr/>
          <p:nvPr/>
        </p:nvCxnSpPr>
        <p:spPr>
          <a:xfrm>
            <a:off x="2410925" y="4150423"/>
            <a:ext cx="1718356" cy="160921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0"/>
          <p:cNvCxnSpPr/>
          <p:nvPr/>
        </p:nvCxnSpPr>
        <p:spPr>
          <a:xfrm>
            <a:off x="289882" y="4149080"/>
            <a:ext cx="4210110" cy="136815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113348" y="477951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cxnSp>
        <p:nvCxnSpPr>
          <p:cNvPr id="23" name="Přímá spojovací čára 57"/>
          <p:cNvCxnSpPr/>
          <p:nvPr/>
        </p:nvCxnSpPr>
        <p:spPr>
          <a:xfrm>
            <a:off x="274494" y="4149080"/>
            <a:ext cx="21553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40"/>
          <p:cNvCxnSpPr/>
          <p:nvPr/>
        </p:nvCxnSpPr>
        <p:spPr>
          <a:xfrm flipV="1">
            <a:off x="2429870" y="3429000"/>
            <a:ext cx="0" cy="2844316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3036077" y="431784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9" name="Přímá spojovací čára 17"/>
          <p:cNvCxnSpPr/>
          <p:nvPr/>
        </p:nvCxnSpPr>
        <p:spPr>
          <a:xfrm>
            <a:off x="1717013" y="472395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57"/>
          <p:cNvCxnSpPr/>
          <p:nvPr/>
        </p:nvCxnSpPr>
        <p:spPr>
          <a:xfrm>
            <a:off x="289882" y="4150424"/>
            <a:ext cx="2121043" cy="106897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4716016" y="3689290"/>
            <a:ext cx="408355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Paprsek procházející optickým </a:t>
            </a:r>
            <a:r>
              <a:rPr lang="cs-CZ" sz="2400" b="1" dirty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st</a:t>
            </a:r>
            <a:r>
              <a:rPr lang="cs-CZ" sz="2400" b="1" dirty="0">
                <a:solidFill>
                  <a:srgbClr val="C00000"/>
                </a:solidFill>
              </a:rPr>
              <a:t>ř</a:t>
            </a:r>
            <a:r>
              <a:rPr lang="cs-CZ" sz="2400" b="1" dirty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edem </a:t>
            </a:r>
            <a:r>
              <a:rPr lang="cs-CZ" sz="2400" b="1" i="1" smtClean="0">
                <a:solidFill>
                  <a:srgbClr val="C00000"/>
                </a:solidFill>
              </a:rPr>
              <a:t>s</a:t>
            </a:r>
            <a:r>
              <a:rPr lang="cs-CZ" sz="2400" b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400" b="1" smtClean="0">
                <a:solidFill>
                  <a:srgbClr val="C00000"/>
                </a:solidFill>
              </a:rPr>
              <a:t>č</a:t>
            </a:r>
            <a:r>
              <a:rPr lang="cs-CZ" sz="2400" b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cs-CZ" sz="2400" b="1" smtClean="0">
                <a:solidFill>
                  <a:srgbClr val="C00000"/>
                </a:solidFill>
              </a:rPr>
              <a:t>čky</a:t>
            </a:r>
            <a:r>
              <a:rPr lang="cs-CZ" sz="2400" b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nemění svůj směr</a:t>
            </a:r>
            <a:r>
              <a:rPr lang="cs-CZ" sz="2400" b="1" dirty="0" smtClean="0">
                <a:solidFill>
                  <a:srgbClr val="C00000"/>
                </a:solidFill>
              </a:rPr>
              <a:t>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4716016" y="2467833"/>
            <a:ext cx="4167064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0070C0"/>
                </a:solidFill>
              </a:rPr>
              <a:t>Paprsek procházející </a:t>
            </a:r>
            <a:r>
              <a:rPr lang="cs-CZ" sz="2400" b="1" dirty="0">
                <a:solidFill>
                  <a:srgbClr val="0070C0"/>
                </a:solidFill>
              </a:rPr>
              <a:t>rovnoběžně s optickou </a:t>
            </a:r>
            <a:r>
              <a:rPr lang="cs-CZ" sz="2400" b="1" dirty="0" smtClean="0">
                <a:solidFill>
                  <a:srgbClr val="0070C0"/>
                </a:solidFill>
              </a:rPr>
              <a:t>osou se </a:t>
            </a:r>
            <a:r>
              <a:rPr lang="cs-CZ" sz="2400" b="1" dirty="0">
                <a:solidFill>
                  <a:srgbClr val="0070C0"/>
                </a:solidFill>
              </a:rPr>
              <a:t>láme </a:t>
            </a:r>
            <a:r>
              <a:rPr lang="cs-CZ" sz="2400" b="1" dirty="0" smtClean="0">
                <a:solidFill>
                  <a:srgbClr val="0070C0"/>
                </a:solidFill>
              </a:rPr>
              <a:t>do ohniska.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4716016" y="4998868"/>
            <a:ext cx="4164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Paprsek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procházející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ohniskem F´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se láme rovnoběžně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s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optickou osou.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210762" y="4078416"/>
            <a:ext cx="180020" cy="144016"/>
            <a:chOff x="1043608" y="3067997"/>
            <a:chExt cx="180020" cy="144016"/>
          </a:xfrm>
        </p:grpSpPr>
        <p:cxnSp>
          <p:nvCxnSpPr>
            <p:cNvPr id="21" name="Přímá spojovací čára 17"/>
            <p:cNvCxnSpPr/>
            <p:nvPr/>
          </p:nvCxnSpPr>
          <p:spPr>
            <a:xfrm flipH="1">
              <a:off x="1043608" y="3067997"/>
              <a:ext cx="180020" cy="1440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ovací čára 17"/>
            <p:cNvCxnSpPr/>
            <p:nvPr/>
          </p:nvCxnSpPr>
          <p:spPr>
            <a:xfrm flipH="1" flipV="1">
              <a:off x="1043608" y="3079320"/>
              <a:ext cx="180020" cy="13269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Zobrazení předmětů čočkami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Předmět je ve vzdálenosti větší než 2f (dvojnásobek ohniskové vzdálenosti).</a:t>
            </a:r>
          </a:p>
        </p:txBody>
      </p:sp>
      <p:cxnSp>
        <p:nvCxnSpPr>
          <p:cNvPr id="9" name="Přímá spojovací čára 10"/>
          <p:cNvCxnSpPr/>
          <p:nvPr/>
        </p:nvCxnSpPr>
        <p:spPr>
          <a:xfrm flipV="1">
            <a:off x="251520" y="3427811"/>
            <a:ext cx="8640960" cy="119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7"/>
          <p:cNvCxnSpPr/>
          <p:nvPr/>
        </p:nvCxnSpPr>
        <p:spPr>
          <a:xfrm>
            <a:off x="5299303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632013" y="351487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17" name="Přímá spojovací čára 31"/>
          <p:cNvCxnSpPr/>
          <p:nvPr/>
        </p:nvCxnSpPr>
        <p:spPr>
          <a:xfrm>
            <a:off x="4553218" y="3764271"/>
            <a:ext cx="23230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čára 35"/>
          <p:cNvCxnSpPr/>
          <p:nvPr/>
        </p:nvCxnSpPr>
        <p:spPr>
          <a:xfrm>
            <a:off x="4553055" y="2710263"/>
            <a:ext cx="1718356" cy="160921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0"/>
          <p:cNvCxnSpPr/>
          <p:nvPr/>
        </p:nvCxnSpPr>
        <p:spPr>
          <a:xfrm>
            <a:off x="2432012" y="2708920"/>
            <a:ext cx="4210110" cy="136815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6255478" y="333935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cxnSp>
        <p:nvCxnSpPr>
          <p:cNvPr id="23" name="Přímá spojovací čára 57"/>
          <p:cNvCxnSpPr/>
          <p:nvPr/>
        </p:nvCxnSpPr>
        <p:spPr>
          <a:xfrm>
            <a:off x="2416624" y="2708920"/>
            <a:ext cx="21553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40"/>
          <p:cNvCxnSpPr/>
          <p:nvPr/>
        </p:nvCxnSpPr>
        <p:spPr>
          <a:xfrm flipV="1">
            <a:off x="4572000" y="1988840"/>
            <a:ext cx="0" cy="2844316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178207" y="287768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9" name="Přímá spojovací čára 17"/>
          <p:cNvCxnSpPr/>
          <p:nvPr/>
        </p:nvCxnSpPr>
        <p:spPr>
          <a:xfrm>
            <a:off x="3859143" y="328379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57"/>
          <p:cNvCxnSpPr/>
          <p:nvPr/>
        </p:nvCxnSpPr>
        <p:spPr>
          <a:xfrm>
            <a:off x="2432012" y="2710264"/>
            <a:ext cx="2139988" cy="105400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Přímá spojovací čára 31"/>
          <p:cNvCxnSpPr/>
          <p:nvPr/>
        </p:nvCxnSpPr>
        <p:spPr>
          <a:xfrm flipV="1">
            <a:off x="2442902" y="2708920"/>
            <a:ext cx="0" cy="718891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ovací čára 17"/>
          <p:cNvCxnSpPr/>
          <p:nvPr/>
        </p:nvCxnSpPr>
        <p:spPr>
          <a:xfrm>
            <a:off x="3131840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17"/>
          <p:cNvCxnSpPr/>
          <p:nvPr/>
        </p:nvCxnSpPr>
        <p:spPr>
          <a:xfrm>
            <a:off x="6012160" y="328498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1"/>
          <p:cNvCxnSpPr/>
          <p:nvPr/>
        </p:nvCxnSpPr>
        <p:spPr>
          <a:xfrm>
            <a:off x="5714737" y="3429156"/>
            <a:ext cx="0" cy="371862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1520" y="5589240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Obraz je skutečný, převrácený a zmenšený.</a:t>
            </a:r>
          </a:p>
        </p:txBody>
      </p:sp>
    </p:spTree>
    <p:extLst>
      <p:ext uri="{BB962C8B-B14F-4D97-AF65-F5344CB8AC3E}">
        <p14:creationId xmlns:p14="http://schemas.microsoft.com/office/powerpoint/2010/main" val="30460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Zobrazení předmětů čočkami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Předmět je ve vzdálenosti 2f.</a:t>
            </a:r>
          </a:p>
        </p:txBody>
      </p:sp>
      <p:cxnSp>
        <p:nvCxnSpPr>
          <p:cNvPr id="9" name="Přímá spojovací čára 10"/>
          <p:cNvCxnSpPr/>
          <p:nvPr/>
        </p:nvCxnSpPr>
        <p:spPr>
          <a:xfrm flipV="1">
            <a:off x="251520" y="3427811"/>
            <a:ext cx="8640960" cy="119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7"/>
          <p:cNvCxnSpPr/>
          <p:nvPr/>
        </p:nvCxnSpPr>
        <p:spPr>
          <a:xfrm>
            <a:off x="5299303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632013" y="351487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17" name="Přímá spojovací čára 31"/>
          <p:cNvCxnSpPr/>
          <p:nvPr/>
        </p:nvCxnSpPr>
        <p:spPr>
          <a:xfrm>
            <a:off x="4572000" y="4148175"/>
            <a:ext cx="232303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čára 35"/>
          <p:cNvCxnSpPr/>
          <p:nvPr/>
        </p:nvCxnSpPr>
        <p:spPr>
          <a:xfrm>
            <a:off x="4553055" y="2710263"/>
            <a:ext cx="1936449" cy="190686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0"/>
          <p:cNvCxnSpPr/>
          <p:nvPr/>
        </p:nvCxnSpPr>
        <p:spPr>
          <a:xfrm>
            <a:off x="3127377" y="2710264"/>
            <a:ext cx="3514745" cy="172684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6255478" y="333935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cxnSp>
        <p:nvCxnSpPr>
          <p:cNvPr id="23" name="Přímá spojovací čára 57"/>
          <p:cNvCxnSpPr/>
          <p:nvPr/>
        </p:nvCxnSpPr>
        <p:spPr>
          <a:xfrm flipV="1">
            <a:off x="3131840" y="2708920"/>
            <a:ext cx="1440160" cy="13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40"/>
          <p:cNvCxnSpPr/>
          <p:nvPr/>
        </p:nvCxnSpPr>
        <p:spPr>
          <a:xfrm flipV="1">
            <a:off x="4572000" y="1988840"/>
            <a:ext cx="0" cy="2844316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178207" y="287768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9" name="Přímá spojovací čára 17"/>
          <p:cNvCxnSpPr/>
          <p:nvPr/>
        </p:nvCxnSpPr>
        <p:spPr>
          <a:xfrm>
            <a:off x="3859143" y="328379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57"/>
          <p:cNvCxnSpPr/>
          <p:nvPr/>
        </p:nvCxnSpPr>
        <p:spPr>
          <a:xfrm>
            <a:off x="3131840" y="2708920"/>
            <a:ext cx="1440160" cy="144016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Přímá spojovací čára 17"/>
          <p:cNvCxnSpPr/>
          <p:nvPr/>
        </p:nvCxnSpPr>
        <p:spPr>
          <a:xfrm>
            <a:off x="3131840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17"/>
          <p:cNvCxnSpPr/>
          <p:nvPr/>
        </p:nvCxnSpPr>
        <p:spPr>
          <a:xfrm>
            <a:off x="6012160" y="328498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1"/>
          <p:cNvCxnSpPr/>
          <p:nvPr/>
        </p:nvCxnSpPr>
        <p:spPr>
          <a:xfrm>
            <a:off x="6012160" y="3429156"/>
            <a:ext cx="0" cy="719924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1520" y="5589240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Obraz je skutečný, převrácený a stejně velký.</a:t>
            </a:r>
          </a:p>
        </p:txBody>
      </p:sp>
      <p:cxnSp>
        <p:nvCxnSpPr>
          <p:cNvPr id="25" name="Přímá spojovací čára 31"/>
          <p:cNvCxnSpPr/>
          <p:nvPr/>
        </p:nvCxnSpPr>
        <p:spPr>
          <a:xfrm flipV="1">
            <a:off x="3127377" y="2701108"/>
            <a:ext cx="0" cy="718891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49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Zobrazení předmětů čočkami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Předmět je ve vzdálenosti mezi 2f a f</a:t>
            </a:r>
          </a:p>
        </p:txBody>
      </p:sp>
      <p:cxnSp>
        <p:nvCxnSpPr>
          <p:cNvPr id="9" name="Přímá spojovací čára 10"/>
          <p:cNvCxnSpPr/>
          <p:nvPr/>
        </p:nvCxnSpPr>
        <p:spPr>
          <a:xfrm flipV="1">
            <a:off x="251520" y="3427811"/>
            <a:ext cx="8640960" cy="119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7"/>
          <p:cNvCxnSpPr/>
          <p:nvPr/>
        </p:nvCxnSpPr>
        <p:spPr>
          <a:xfrm>
            <a:off x="5299303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632013" y="351487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17" name="Přímá spojovací čára 31"/>
          <p:cNvCxnSpPr/>
          <p:nvPr/>
        </p:nvCxnSpPr>
        <p:spPr>
          <a:xfrm>
            <a:off x="4572000" y="4792506"/>
            <a:ext cx="331236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čára 35"/>
          <p:cNvCxnSpPr/>
          <p:nvPr/>
        </p:nvCxnSpPr>
        <p:spPr>
          <a:xfrm>
            <a:off x="4553055" y="2710263"/>
            <a:ext cx="3151293" cy="310980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0"/>
          <p:cNvCxnSpPr/>
          <p:nvPr/>
        </p:nvCxnSpPr>
        <p:spPr>
          <a:xfrm>
            <a:off x="3491880" y="2710264"/>
            <a:ext cx="4392488" cy="2878976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387626" y="3388586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cxnSp>
        <p:nvCxnSpPr>
          <p:cNvPr id="23" name="Přímá spojovací čára 57"/>
          <p:cNvCxnSpPr/>
          <p:nvPr/>
        </p:nvCxnSpPr>
        <p:spPr>
          <a:xfrm flipV="1">
            <a:off x="3491880" y="2708920"/>
            <a:ext cx="1080120" cy="13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40"/>
          <p:cNvCxnSpPr/>
          <p:nvPr/>
        </p:nvCxnSpPr>
        <p:spPr>
          <a:xfrm flipV="1">
            <a:off x="4572000" y="1700808"/>
            <a:ext cx="0" cy="3420380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178207" y="287768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9" name="Přímá spojovací čára 17"/>
          <p:cNvCxnSpPr/>
          <p:nvPr/>
        </p:nvCxnSpPr>
        <p:spPr>
          <a:xfrm>
            <a:off x="3859143" y="328379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57"/>
          <p:cNvCxnSpPr/>
          <p:nvPr/>
        </p:nvCxnSpPr>
        <p:spPr>
          <a:xfrm>
            <a:off x="3491880" y="2710264"/>
            <a:ext cx="1080120" cy="208224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Přímá spojovací čára 17"/>
          <p:cNvCxnSpPr/>
          <p:nvPr/>
        </p:nvCxnSpPr>
        <p:spPr>
          <a:xfrm>
            <a:off x="3131840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17"/>
          <p:cNvCxnSpPr/>
          <p:nvPr/>
        </p:nvCxnSpPr>
        <p:spPr>
          <a:xfrm>
            <a:off x="6012160" y="328498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1"/>
          <p:cNvCxnSpPr/>
          <p:nvPr/>
        </p:nvCxnSpPr>
        <p:spPr>
          <a:xfrm>
            <a:off x="6696236" y="3410998"/>
            <a:ext cx="0" cy="1363505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1520" y="5589240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Obraz je skutečný, převrácený </a:t>
            </a:r>
            <a:r>
              <a:rPr lang="cs-CZ" sz="2400" b="1" smtClean="0"/>
              <a:t>a zvětšený.</a:t>
            </a:r>
            <a:endParaRPr lang="cs-CZ" sz="2400" b="1" dirty="0" smtClean="0"/>
          </a:p>
        </p:txBody>
      </p:sp>
      <p:cxnSp>
        <p:nvCxnSpPr>
          <p:cNvPr id="25" name="Přímá spojovací čára 31"/>
          <p:cNvCxnSpPr/>
          <p:nvPr/>
        </p:nvCxnSpPr>
        <p:spPr>
          <a:xfrm flipV="1">
            <a:off x="3491880" y="2692107"/>
            <a:ext cx="0" cy="718891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3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Zobrazení předmětů čočkami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Předmět je ve vzdálenosti f.</a:t>
            </a:r>
          </a:p>
        </p:txBody>
      </p:sp>
      <p:cxnSp>
        <p:nvCxnSpPr>
          <p:cNvPr id="9" name="Přímá spojovací čára 10"/>
          <p:cNvCxnSpPr/>
          <p:nvPr/>
        </p:nvCxnSpPr>
        <p:spPr>
          <a:xfrm flipV="1">
            <a:off x="251520" y="3427811"/>
            <a:ext cx="8640960" cy="119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7"/>
          <p:cNvCxnSpPr/>
          <p:nvPr/>
        </p:nvCxnSpPr>
        <p:spPr>
          <a:xfrm>
            <a:off x="5299303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632013" y="351487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18" name="Přímá spojovací čára 35"/>
          <p:cNvCxnSpPr/>
          <p:nvPr/>
        </p:nvCxnSpPr>
        <p:spPr>
          <a:xfrm>
            <a:off x="4553055" y="2710263"/>
            <a:ext cx="3151293" cy="310980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0"/>
          <p:cNvCxnSpPr/>
          <p:nvPr/>
        </p:nvCxnSpPr>
        <p:spPr>
          <a:xfrm>
            <a:off x="3842339" y="2710264"/>
            <a:ext cx="3609981" cy="367106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387626" y="3388586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cxnSp>
        <p:nvCxnSpPr>
          <p:cNvPr id="23" name="Přímá spojovací čára 57"/>
          <p:cNvCxnSpPr/>
          <p:nvPr/>
        </p:nvCxnSpPr>
        <p:spPr>
          <a:xfrm>
            <a:off x="3866039" y="2708920"/>
            <a:ext cx="70596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40"/>
          <p:cNvCxnSpPr/>
          <p:nvPr/>
        </p:nvCxnSpPr>
        <p:spPr>
          <a:xfrm flipV="1">
            <a:off x="4572000" y="1700808"/>
            <a:ext cx="0" cy="3420380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178207" y="287768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9" name="Přímá spojovací čára 17"/>
          <p:cNvCxnSpPr/>
          <p:nvPr/>
        </p:nvCxnSpPr>
        <p:spPr>
          <a:xfrm>
            <a:off x="3859143" y="328379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Přímá spojovací čára 17"/>
          <p:cNvCxnSpPr/>
          <p:nvPr/>
        </p:nvCxnSpPr>
        <p:spPr>
          <a:xfrm>
            <a:off x="3131840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17"/>
          <p:cNvCxnSpPr/>
          <p:nvPr/>
        </p:nvCxnSpPr>
        <p:spPr>
          <a:xfrm>
            <a:off x="6012160" y="328498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1520" y="5589240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Obraz nevznikne.</a:t>
            </a:r>
          </a:p>
        </p:txBody>
      </p:sp>
      <p:cxnSp>
        <p:nvCxnSpPr>
          <p:cNvPr id="25" name="Přímá spojovací čára 31"/>
          <p:cNvCxnSpPr/>
          <p:nvPr/>
        </p:nvCxnSpPr>
        <p:spPr>
          <a:xfrm flipV="1">
            <a:off x="3859143" y="2710109"/>
            <a:ext cx="0" cy="718891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7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Zobrazení předmětů čočkami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Předmět je ve vzdálenosti menší než f.</a:t>
            </a:r>
          </a:p>
        </p:txBody>
      </p:sp>
      <p:cxnSp>
        <p:nvCxnSpPr>
          <p:cNvPr id="9" name="Přímá spojovací čára 10"/>
          <p:cNvCxnSpPr/>
          <p:nvPr/>
        </p:nvCxnSpPr>
        <p:spPr>
          <a:xfrm flipV="1">
            <a:off x="251520" y="3427811"/>
            <a:ext cx="8640960" cy="119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7"/>
          <p:cNvCxnSpPr/>
          <p:nvPr/>
        </p:nvCxnSpPr>
        <p:spPr>
          <a:xfrm>
            <a:off x="5299303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632013" y="351487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18" name="Přímá spojovací čára 35"/>
          <p:cNvCxnSpPr/>
          <p:nvPr/>
        </p:nvCxnSpPr>
        <p:spPr>
          <a:xfrm>
            <a:off x="4553055" y="2710263"/>
            <a:ext cx="3151293" cy="310980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0"/>
          <p:cNvCxnSpPr/>
          <p:nvPr/>
        </p:nvCxnSpPr>
        <p:spPr>
          <a:xfrm>
            <a:off x="4100065" y="2710264"/>
            <a:ext cx="1912095" cy="29509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387626" y="3388586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cxnSp>
        <p:nvCxnSpPr>
          <p:cNvPr id="23" name="Přímá spojovací čára 57"/>
          <p:cNvCxnSpPr/>
          <p:nvPr/>
        </p:nvCxnSpPr>
        <p:spPr>
          <a:xfrm flipV="1">
            <a:off x="4100065" y="2708920"/>
            <a:ext cx="471935" cy="13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40"/>
          <p:cNvCxnSpPr/>
          <p:nvPr/>
        </p:nvCxnSpPr>
        <p:spPr>
          <a:xfrm flipV="1">
            <a:off x="4572000" y="1700808"/>
            <a:ext cx="0" cy="3420380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178207" y="287768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9" name="Přímá spojovací čára 17"/>
          <p:cNvCxnSpPr/>
          <p:nvPr/>
        </p:nvCxnSpPr>
        <p:spPr>
          <a:xfrm>
            <a:off x="3859143" y="328379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Přímá spojovací čára 17"/>
          <p:cNvCxnSpPr/>
          <p:nvPr/>
        </p:nvCxnSpPr>
        <p:spPr>
          <a:xfrm>
            <a:off x="3131840" y="3275983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17"/>
          <p:cNvCxnSpPr/>
          <p:nvPr/>
        </p:nvCxnSpPr>
        <p:spPr>
          <a:xfrm>
            <a:off x="6012160" y="3284985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1520" y="5589240"/>
            <a:ext cx="8640960" cy="8309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Obraz je zdánlivý, vzpřímený a zvětšený.</a:t>
            </a:r>
          </a:p>
          <a:p>
            <a:r>
              <a:rPr lang="cs-CZ" sz="2400" b="1" dirty="0" smtClean="0"/>
              <a:t>Využíváme u lupy.</a:t>
            </a:r>
          </a:p>
        </p:txBody>
      </p:sp>
      <p:cxnSp>
        <p:nvCxnSpPr>
          <p:cNvPr id="25" name="Přímá spojovací čára 31"/>
          <p:cNvCxnSpPr/>
          <p:nvPr/>
        </p:nvCxnSpPr>
        <p:spPr>
          <a:xfrm flipV="1">
            <a:off x="4100065" y="2710109"/>
            <a:ext cx="0" cy="718891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Přímá spojovací čára 57"/>
          <p:cNvCxnSpPr/>
          <p:nvPr/>
        </p:nvCxnSpPr>
        <p:spPr>
          <a:xfrm>
            <a:off x="3455876" y="1700808"/>
            <a:ext cx="1097179" cy="1009456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57"/>
          <p:cNvCxnSpPr/>
          <p:nvPr/>
        </p:nvCxnSpPr>
        <p:spPr>
          <a:xfrm>
            <a:off x="3455876" y="1700808"/>
            <a:ext cx="644189" cy="99031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ovací čára 31"/>
          <p:cNvCxnSpPr/>
          <p:nvPr/>
        </p:nvCxnSpPr>
        <p:spPr>
          <a:xfrm flipV="1">
            <a:off x="3455876" y="1700809"/>
            <a:ext cx="0" cy="1727002"/>
          </a:xfrm>
          <a:prstGeom prst="line">
            <a:avLst/>
          </a:prstGeom>
          <a:ln w="57150">
            <a:prstDash val="sysDash"/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8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Zobrazení předmětů čočkami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811725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Předmět je v libovolné vzdálenosti.</a:t>
            </a:r>
          </a:p>
        </p:txBody>
      </p:sp>
      <p:cxnSp>
        <p:nvCxnSpPr>
          <p:cNvPr id="9" name="Přímá spojovací čára 10"/>
          <p:cNvCxnSpPr/>
          <p:nvPr/>
        </p:nvCxnSpPr>
        <p:spPr>
          <a:xfrm flipV="1">
            <a:off x="251520" y="4144226"/>
            <a:ext cx="8640960" cy="119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7"/>
          <p:cNvCxnSpPr/>
          <p:nvPr/>
        </p:nvCxnSpPr>
        <p:spPr>
          <a:xfrm>
            <a:off x="5299303" y="399239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632013" y="4231287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18" name="Přímá spojovací čára 35"/>
          <p:cNvCxnSpPr/>
          <p:nvPr/>
        </p:nvCxnSpPr>
        <p:spPr>
          <a:xfrm flipV="1">
            <a:off x="4572000" y="2168860"/>
            <a:ext cx="1332148" cy="125369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40"/>
          <p:cNvCxnSpPr/>
          <p:nvPr/>
        </p:nvCxnSpPr>
        <p:spPr>
          <a:xfrm>
            <a:off x="3275856" y="3413331"/>
            <a:ext cx="3456384" cy="188787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387626" y="4105001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cxnSp>
        <p:nvCxnSpPr>
          <p:cNvPr id="23" name="Přímá spojovací čára 57"/>
          <p:cNvCxnSpPr/>
          <p:nvPr/>
        </p:nvCxnSpPr>
        <p:spPr>
          <a:xfrm>
            <a:off x="3275856" y="3425335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5178207" y="359410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9" name="Přímá spojovací čára 17"/>
          <p:cNvCxnSpPr/>
          <p:nvPr/>
        </p:nvCxnSpPr>
        <p:spPr>
          <a:xfrm>
            <a:off x="3859143" y="4000210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Přímá spojovací čára 17"/>
          <p:cNvCxnSpPr/>
          <p:nvPr/>
        </p:nvCxnSpPr>
        <p:spPr>
          <a:xfrm>
            <a:off x="3131840" y="399239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17"/>
          <p:cNvCxnSpPr/>
          <p:nvPr/>
        </p:nvCxnSpPr>
        <p:spPr>
          <a:xfrm>
            <a:off x="6012160" y="4001400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1520" y="6019274"/>
            <a:ext cx="8640960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Obraz je vždy zdánlivý, vzpřímený a zmenšený.</a:t>
            </a:r>
          </a:p>
        </p:txBody>
      </p:sp>
      <p:cxnSp>
        <p:nvCxnSpPr>
          <p:cNvPr id="25" name="Přímá spojovací čára 31"/>
          <p:cNvCxnSpPr/>
          <p:nvPr/>
        </p:nvCxnSpPr>
        <p:spPr>
          <a:xfrm flipV="1">
            <a:off x="3275856" y="3417523"/>
            <a:ext cx="0" cy="718891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Přímá spojovací čára 57"/>
          <p:cNvCxnSpPr/>
          <p:nvPr/>
        </p:nvCxnSpPr>
        <p:spPr>
          <a:xfrm flipV="1">
            <a:off x="3851521" y="3429000"/>
            <a:ext cx="720479" cy="721735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1"/>
          <p:cNvCxnSpPr/>
          <p:nvPr/>
        </p:nvCxnSpPr>
        <p:spPr>
          <a:xfrm flipV="1">
            <a:off x="4130770" y="3824935"/>
            <a:ext cx="0" cy="319291"/>
          </a:xfrm>
          <a:prstGeom prst="line">
            <a:avLst/>
          </a:prstGeom>
          <a:ln w="57150">
            <a:prstDash val="sysDot"/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Jak se mění vlastnosti obrazu se změnou vzdálenosti předmětu od rozptylky? </a:t>
            </a:r>
          </a:p>
        </p:txBody>
      </p:sp>
      <p:grpSp>
        <p:nvGrpSpPr>
          <p:cNvPr id="32" name="Skupina 31"/>
          <p:cNvGrpSpPr/>
          <p:nvPr/>
        </p:nvGrpSpPr>
        <p:grpSpPr>
          <a:xfrm>
            <a:off x="4572000" y="2938073"/>
            <a:ext cx="0" cy="2632486"/>
            <a:chOff x="7809964" y="3501008"/>
            <a:chExt cx="0" cy="2632486"/>
          </a:xfrm>
        </p:grpSpPr>
        <p:cxnSp>
          <p:nvCxnSpPr>
            <p:cNvPr id="33" name="Přímá spojovací čára 40"/>
            <p:cNvCxnSpPr/>
            <p:nvPr/>
          </p:nvCxnSpPr>
          <p:spPr>
            <a:xfrm flipV="1">
              <a:off x="7809964" y="3537012"/>
              <a:ext cx="0" cy="255628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ovací čára 40"/>
            <p:cNvCxnSpPr/>
            <p:nvPr/>
          </p:nvCxnSpPr>
          <p:spPr>
            <a:xfrm>
              <a:off x="7809964" y="3501008"/>
              <a:ext cx="0" cy="72008"/>
            </a:xfrm>
            <a:prstGeom prst="line">
              <a:avLst/>
            </a:prstGeom>
            <a:ln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Přímá spojovací čára 40"/>
            <p:cNvCxnSpPr/>
            <p:nvPr/>
          </p:nvCxnSpPr>
          <p:spPr>
            <a:xfrm flipV="1">
              <a:off x="7809964" y="6053100"/>
              <a:ext cx="0" cy="80394"/>
            </a:xfrm>
            <a:prstGeom prst="line">
              <a:avLst/>
            </a:prstGeom>
            <a:ln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7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1052736"/>
            <a:ext cx="86409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700808"/>
            <a:ext cx="8496944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HAVEL, Jitka PROKŠOVÁ a Miroslav RANDA. NAKLADATELSTVÍ FRAUS. </a:t>
            </a:r>
            <a:r>
              <a:rPr lang="cs-CZ" sz="1200" i="1" dirty="0" smtClean="0"/>
              <a:t>Fyzika 7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2005. ISBN 80-7238-431-7</a:t>
            </a:r>
            <a:r>
              <a:rPr lang="cs-CZ" sz="1200" smtClean="0"/>
              <a:t>. </a:t>
            </a:r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Čočky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322</Words>
  <Application>Microsoft Office PowerPoint</Application>
  <PresentationFormat>Předvádění na obrazovce (4:3)</PresentationFormat>
  <Paragraphs>87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Prezentace aplikace PowerPoint</vt:lpstr>
      <vt:lpstr>Zobrazení předmětů čočkami</vt:lpstr>
      <vt:lpstr>Zobrazení předmětů čočkami</vt:lpstr>
      <vt:lpstr>Zobrazení předmětů čočkami</vt:lpstr>
      <vt:lpstr>Zobrazení předmětů čočkami</vt:lpstr>
      <vt:lpstr>Zobrazení předmětů čočkami</vt:lpstr>
      <vt:lpstr>Zobrazení předmětů čočkami</vt:lpstr>
      <vt:lpstr>Zobrazení předmětů čočkami</vt:lpstr>
      <vt:lpstr>Čočky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290</cp:revision>
  <dcterms:created xsi:type="dcterms:W3CDTF">2012-01-30T16:05:08Z</dcterms:created>
  <dcterms:modified xsi:type="dcterms:W3CDTF">2013-06-24T20:07:44Z</dcterms:modified>
</cp:coreProperties>
</file>